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5"/>
    <p:restoredTop sz="86385"/>
  </p:normalViewPr>
  <p:slideViewPr>
    <p:cSldViewPr>
      <p:cViewPr>
        <p:scale>
          <a:sx n="77" d="100"/>
          <a:sy n="77" d="100"/>
        </p:scale>
        <p:origin x="1136" y="1936"/>
      </p:cViewPr>
      <p:guideLst>
        <p:guide orient="horz" pos="2160"/>
        <p:guide pos="2880"/>
        <p:guide orient="horz" pos="16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29/03/21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6D34A38-DC1E-0A49-B73D-C61F3AA3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808" y="-3843808"/>
            <a:ext cx="14545616" cy="1454561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584E6067-5CAA-854E-872D-62045605E762}"/>
              </a:ext>
            </a:extLst>
          </p:cNvPr>
          <p:cNvSpPr txBox="1">
            <a:spLocks/>
          </p:cNvSpPr>
          <p:nvPr/>
        </p:nvSpPr>
        <p:spPr>
          <a:xfrm>
            <a:off x="2873228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7200" b="1" dirty="0">
                <a:solidFill>
                  <a:schemeClr val="bg1"/>
                </a:solidFill>
              </a:rPr>
              <a:t>Isometrie</a:t>
            </a:r>
            <a:endParaRPr lang="it-IT" sz="72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66D604-8281-2343-9ED9-6B2DA0CD4433}"/>
              </a:ext>
            </a:extLst>
          </p:cNvPr>
          <p:cNvSpPr txBox="1"/>
          <p:nvPr/>
        </p:nvSpPr>
        <p:spPr>
          <a:xfrm>
            <a:off x="305780" y="6063099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  <p:pic>
        <p:nvPicPr>
          <p:cNvPr id="10" name="Immagine 9" descr="logo lattes bianco.psd">
            <a:extLst>
              <a:ext uri="{FF2B5EF4-FFF2-40B4-BE49-F238E27FC236}">
                <a16:creationId xmlns:a16="http://schemas.microsoft.com/office/drawing/2014/main" id="{0E27B482-E1A6-C04A-A360-4A7DB48DC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48" y="980728"/>
            <a:ext cx="1060450" cy="11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Isometrie: caratteristiche generali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2996952"/>
            <a:ext cx="8229600" cy="364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Osservando le immagini possiamo notare che la figura di partenza </a:t>
            </a:r>
            <a:r>
              <a:rPr lang="it-IT" b="1" dirty="0"/>
              <a:t>F</a:t>
            </a:r>
            <a:r>
              <a:rPr lang="it-IT" dirty="0"/>
              <a:t> è stata trasformata nella figura </a:t>
            </a:r>
            <a:r>
              <a:rPr lang="it-IT" b="1" dirty="0"/>
              <a:t>F′</a:t>
            </a:r>
            <a:r>
              <a:rPr lang="it-IT" dirty="0"/>
              <a:t> in modo che </a:t>
            </a:r>
            <a:r>
              <a:rPr lang="it-IT" b="1" dirty="0"/>
              <a:t>a ogni punto di F sia associato un punto di F′ e viceversa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Queste figure sono esempi di </a:t>
            </a:r>
            <a:r>
              <a:rPr lang="it-IT" b="1" dirty="0"/>
              <a:t>trasformazioni geometriche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sz="400" dirty="0"/>
          </a:p>
          <a:p>
            <a:pPr marL="0" indent="0">
              <a:buNone/>
            </a:pPr>
            <a:r>
              <a:rPr lang="it-IT" dirty="0"/>
              <a:t>Studiare una trasformazione geometrica significa analizzare i cambiamenti che essa ha prodotto nella figura e ciò che invece ha lasciato  inalterato. </a:t>
            </a:r>
            <a:br>
              <a:rPr lang="it-IT" dirty="0"/>
            </a:br>
            <a:r>
              <a:rPr lang="it-IT" dirty="0"/>
              <a:t>Le caratteristiche geometriche di una figura (forma, dimensione e posizione) che rimangono inalterate in una trasformazione si dicono </a:t>
            </a:r>
            <a:r>
              <a:rPr lang="it-IT" b="1" dirty="0"/>
              <a:t>invarianti</a:t>
            </a:r>
            <a:r>
              <a:rPr lang="it-IT" dirty="0"/>
              <a:t>. </a:t>
            </a:r>
          </a:p>
          <a:p>
            <a:pPr>
              <a:buNone/>
            </a:pPr>
            <a:endParaRPr lang="it-IT" sz="400" dirty="0"/>
          </a:p>
          <a:p>
            <a:pPr marL="0" indent="0">
              <a:buNone/>
            </a:pPr>
            <a:r>
              <a:rPr lang="it-IT" dirty="0"/>
              <a:t>Le trasformazioni in cui la forma e l’estensione non variano si dicono </a:t>
            </a:r>
            <a:r>
              <a:rPr lang="it-IT" b="1" dirty="0"/>
              <a:t>isometrie</a:t>
            </a:r>
            <a:r>
              <a:rPr lang="it-IT" dirty="0"/>
              <a:t> o </a:t>
            </a:r>
            <a:r>
              <a:rPr lang="it-IT" b="1" dirty="0"/>
              <a:t>trasformazioni</a:t>
            </a:r>
            <a:r>
              <a:rPr lang="it-IT" dirty="0"/>
              <a:t> </a:t>
            </a:r>
            <a:r>
              <a:rPr lang="it-IT" b="1" dirty="0"/>
              <a:t>isometriche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Tali trasformazioni mantengono inalterate tutte le caratteristiche misurabili come la lunghezza dei lati e l’ampiezza degli angoli: </a:t>
            </a:r>
            <a:r>
              <a:rPr lang="it-IT" b="1" dirty="0"/>
              <a:t>le isometrie trasformano le figure in figure congruenti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8F6079-3351-954C-92CA-38C3B66D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196752"/>
            <a:ext cx="7236296" cy="18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1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Isometrie: caratteristiche generali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5915000" cy="453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Le </a:t>
            </a:r>
            <a:r>
              <a:rPr lang="it-IT" b="1" dirty="0"/>
              <a:t>trasformazioni isometriche </a:t>
            </a:r>
            <a:r>
              <a:rPr lang="it-IT" dirty="0"/>
              <a:t>si suddividono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traslazioni</a:t>
            </a:r>
            <a:r>
              <a:rPr lang="it-IT" dirty="0"/>
              <a:t>: il movimento di scorrimento o traslazione avviene nel piano che contiene le due figure;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rotazioni</a:t>
            </a:r>
            <a:r>
              <a:rPr lang="it-IT" dirty="0"/>
              <a:t>: il movimento di rotazione avviene nel piano che contiene le due figure;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simmetrie assiali</a:t>
            </a:r>
            <a:r>
              <a:rPr lang="it-IT" dirty="0"/>
              <a:t>: per far coincidere </a:t>
            </a:r>
            <a:r>
              <a:rPr lang="it-IT" b="1" dirty="0"/>
              <a:t>F</a:t>
            </a:r>
            <a:r>
              <a:rPr lang="it-IT" dirty="0"/>
              <a:t> ed </a:t>
            </a:r>
            <a:r>
              <a:rPr lang="it-IT" b="1" dirty="0"/>
              <a:t>F′ </a:t>
            </a:r>
            <a:r>
              <a:rPr lang="it-IT" dirty="0"/>
              <a:t>occorre eseguire un ribaltamento, cioè un movimento che porta </a:t>
            </a:r>
            <a:r>
              <a:rPr lang="it-IT" b="1" dirty="0"/>
              <a:t>F</a:t>
            </a:r>
            <a:r>
              <a:rPr lang="it-IT" dirty="0"/>
              <a:t> fuori dal piano in cui giace per poi ritornarci ribaltata.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261208-9740-154B-9092-036EFA715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499"/>
          <a:stretch/>
        </p:blipFill>
        <p:spPr>
          <a:xfrm>
            <a:off x="6699238" y="1383778"/>
            <a:ext cx="1757685" cy="13847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F6BAD9-C3F8-1948-9443-250182D42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36"/>
          <a:stretch/>
        </p:blipFill>
        <p:spPr>
          <a:xfrm>
            <a:off x="6660232" y="4559101"/>
            <a:ext cx="1835696" cy="15497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0B830F-DD8B-0B4B-A3FA-C7D929B4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56"/>
          <a:stretch/>
        </p:blipFill>
        <p:spPr>
          <a:xfrm>
            <a:off x="6804248" y="2971440"/>
            <a:ext cx="1547664" cy="13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Traslazione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3717032"/>
                <a:ext cx="8229600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/>
                  <a:t>Ogni </a:t>
                </a:r>
                <a:r>
                  <a:rPr lang="it-IT" b="1" dirty="0"/>
                  <a:t>traslazione</a:t>
                </a:r>
                <a:r>
                  <a:rPr lang="it-IT" dirty="0"/>
                  <a:t> è individuata da un </a:t>
                </a:r>
                <a:r>
                  <a:rPr lang="it-IT" b="1" dirty="0"/>
                  <a:t>vettore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it-IT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it-IT" dirty="0"/>
                  <a:t>, detto </a:t>
                </a:r>
                <a:r>
                  <a:rPr lang="it-IT" b="1" dirty="0"/>
                  <a:t>vettore traslazione</a:t>
                </a:r>
                <a:r>
                  <a:rPr lang="it-IT" dirty="0"/>
                  <a:t>,</a:t>
                </a:r>
                <a:r>
                  <a:rPr lang="it-IT" b="1" dirty="0"/>
                  <a:t> </a:t>
                </a:r>
                <a:r>
                  <a:rPr lang="it-IT" dirty="0"/>
                  <a:t>che fornisce: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/>
                  <a:t>direzione dello spostamento</a:t>
                </a:r>
                <a:r>
                  <a:rPr lang="it-IT" dirty="0"/>
                  <a:t> (i segmenti </a:t>
                </a:r>
                <a:r>
                  <a:rPr lang="it-IT" i="1" dirty="0"/>
                  <a:t>AA′</a:t>
                </a:r>
                <a:r>
                  <a:rPr lang="it-IT" dirty="0"/>
                  <a:t>, </a:t>
                </a:r>
                <a:r>
                  <a:rPr lang="it-IT" i="1" dirty="0"/>
                  <a:t>BB′</a:t>
                </a:r>
                <a:r>
                  <a:rPr lang="it-IT" dirty="0"/>
                  <a:t>, </a:t>
                </a:r>
                <a:r>
                  <a:rPr lang="it-IT" i="1" dirty="0"/>
                  <a:t>CC′</a:t>
                </a:r>
                <a:r>
                  <a:rPr lang="it-IT" dirty="0"/>
                  <a:t>, </a:t>
                </a:r>
                <a:r>
                  <a:rPr lang="it-IT" i="1" dirty="0"/>
                  <a:t>DD′</a:t>
                </a:r>
                <a:r>
                  <a:rPr lang="it-IT" dirty="0"/>
                  <a:t> sono tutti paralleli e individuano una direzione);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/>
                  <a:t>verso dello spostamento </a:t>
                </a:r>
                <a:r>
                  <a:rPr lang="it-IT" dirty="0"/>
                  <a:t>(quello che va da </a:t>
                </a:r>
                <a:r>
                  <a:rPr lang="it-IT" i="1" dirty="0"/>
                  <a:t>A</a:t>
                </a:r>
                <a:r>
                  <a:rPr lang="it-IT" dirty="0"/>
                  <a:t> ad </a:t>
                </a:r>
                <a:r>
                  <a:rPr lang="it-IT" i="1" dirty="0"/>
                  <a:t>A′</a:t>
                </a:r>
                <a:r>
                  <a:rPr lang="it-IT" dirty="0"/>
                  <a:t>, indicato dalla punta delle frecce);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/>
                  <a:t>intensità dello spostamento </a:t>
                </a:r>
                <a:r>
                  <a:rPr lang="it-IT" dirty="0"/>
                  <a:t>(i segmenti </a:t>
                </a:r>
                <a:r>
                  <a:rPr lang="it-IT" i="1" dirty="0"/>
                  <a:t>AA′</a:t>
                </a:r>
                <a:r>
                  <a:rPr lang="it-IT" dirty="0"/>
                  <a:t>, </a:t>
                </a:r>
                <a:r>
                  <a:rPr lang="it-IT" i="1" dirty="0"/>
                  <a:t>BB′</a:t>
                </a:r>
                <a:r>
                  <a:rPr lang="it-IT" dirty="0"/>
                  <a:t>, </a:t>
                </a:r>
                <a:r>
                  <a:rPr lang="it-IT" i="1" dirty="0"/>
                  <a:t>CC′</a:t>
                </a:r>
                <a:r>
                  <a:rPr lang="it-IT" dirty="0"/>
                  <a:t>, </a:t>
                </a:r>
                <a:r>
                  <a:rPr lang="it-IT" i="1" dirty="0"/>
                  <a:t>DD′</a:t>
                </a:r>
                <a:r>
                  <a:rPr lang="it-IT" dirty="0"/>
                  <a:t> sono congruenti e individuano una  lunghezza o intensità).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La traslazione è un’</a:t>
                </a:r>
                <a:r>
                  <a:rPr lang="it-IT" b="1" dirty="0"/>
                  <a:t>isometria diretta </a:t>
                </a:r>
                <a:r>
                  <a:rPr lang="it-IT" dirty="0"/>
                  <a:t>e le due figure </a:t>
                </a:r>
                <a:r>
                  <a:rPr lang="it-IT" b="1" dirty="0"/>
                  <a:t>F</a:t>
                </a:r>
                <a:r>
                  <a:rPr lang="it-IT" dirty="0"/>
                  <a:t> e </a:t>
                </a:r>
                <a:r>
                  <a:rPr lang="it-IT" b="1" dirty="0"/>
                  <a:t>F’</a:t>
                </a:r>
                <a:r>
                  <a:rPr lang="it-IT" dirty="0"/>
                  <a:t> sono dette </a:t>
                </a:r>
                <a:r>
                  <a:rPr lang="it-IT" b="1" dirty="0"/>
                  <a:t>direttamente congruenti</a:t>
                </a:r>
                <a:r>
                  <a:rPr lang="it-IT" dirty="0"/>
                  <a:t>.</a:t>
                </a:r>
              </a:p>
              <a:p>
                <a:pPr>
                  <a:buNone/>
                </a:pPr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3717032"/>
                <a:ext cx="8229600" cy="4536000"/>
              </a:xfrm>
              <a:blipFill>
                <a:blip r:embed="rId2"/>
                <a:stretch>
                  <a:fillRect l="-463" t="-2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D77CF41F-40C7-8A48-B726-30A43438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970" y="1330200"/>
            <a:ext cx="2888060" cy="2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2D07DD-39AD-434A-8241-51BA7413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84909"/>
            <a:ext cx="3819234" cy="219203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Rotazione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546848" cy="2763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La figura ha subito una rotazione ed è passata dalla posizione </a:t>
            </a:r>
            <a:r>
              <a:rPr lang="it-IT" b="1" dirty="0"/>
              <a:t>F</a:t>
            </a:r>
            <a:r>
              <a:rPr lang="it-IT" dirty="0"/>
              <a:t> alla posizione </a:t>
            </a:r>
            <a:r>
              <a:rPr lang="it-IT" b="1" dirty="0"/>
              <a:t>F′</a:t>
            </a:r>
            <a:r>
              <a:rPr lang="it-IT" dirty="0"/>
              <a:t>: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it-IT" dirty="0"/>
              <a:t>le figure </a:t>
            </a:r>
            <a:r>
              <a:rPr lang="it-IT" b="1" dirty="0"/>
              <a:t>F </a:t>
            </a:r>
            <a:r>
              <a:rPr lang="it-IT" dirty="0"/>
              <a:t>ed </a:t>
            </a:r>
            <a:r>
              <a:rPr lang="it-IT" b="1" dirty="0"/>
              <a:t>F′</a:t>
            </a:r>
            <a:r>
              <a:rPr lang="it-IT" dirty="0"/>
              <a:t> sono congruenti;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it-IT" dirty="0"/>
              <a:t>a ogni punto della figura </a:t>
            </a:r>
            <a:r>
              <a:rPr lang="it-IT" b="1" dirty="0"/>
              <a:t>F</a:t>
            </a:r>
            <a:r>
              <a:rPr lang="it-IT" dirty="0"/>
              <a:t> è stato associato un solo punto della figura </a:t>
            </a:r>
            <a:r>
              <a:rPr lang="it-IT" b="1" dirty="0"/>
              <a:t>F′</a:t>
            </a:r>
            <a:r>
              <a:rPr lang="it-IT" dirty="0"/>
              <a:t>;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it-IT" i="1" dirty="0"/>
              <a:t>O</a:t>
            </a:r>
            <a:r>
              <a:rPr lang="it-IT" dirty="0"/>
              <a:t> è il centro di rotazione ed è l’unico punto del piano in cui avviene la rotazione che resta fisso;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it-IT" dirty="0"/>
              <a:t>135° è l’ampiezza della rotazione;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it-IT" dirty="0"/>
              <a:t>la freccia indica il verso della rotazione.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87A6C6-3CE0-A546-812F-80C0DAD7923A}"/>
              </a:ext>
            </a:extLst>
          </p:cNvPr>
          <p:cNvSpPr/>
          <p:nvPr/>
        </p:nvSpPr>
        <p:spPr>
          <a:xfrm>
            <a:off x="457200" y="4077072"/>
            <a:ext cx="8075240" cy="186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10000"/>
              </a:lnSpc>
              <a:buNone/>
            </a:pPr>
            <a:r>
              <a:rPr lang="it-IT" sz="1600" dirty="0"/>
              <a:t>Ogni </a:t>
            </a:r>
            <a:r>
              <a:rPr lang="it-IT" sz="1600" b="1" dirty="0"/>
              <a:t>rotazione</a:t>
            </a:r>
            <a:r>
              <a:rPr lang="it-IT" sz="1600" dirty="0"/>
              <a:t> è individuata da tre elementi: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centro di rotazione </a:t>
            </a:r>
            <a:r>
              <a:rPr lang="it-IT" sz="1600" dirty="0"/>
              <a:t>(può appartenere o non appartenere alla figura che viene fatta ruotare);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ampiezza dell’angolo di rotazione</a:t>
            </a:r>
            <a:r>
              <a:rPr lang="it-IT" sz="16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verso di rotazione </a:t>
            </a:r>
            <a:r>
              <a:rPr lang="it-IT" sz="1600" dirty="0"/>
              <a:t>(orario o antiorario).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>
              <a:lnSpc>
                <a:spcPct val="120000"/>
              </a:lnSpc>
            </a:pPr>
            <a:r>
              <a:rPr lang="it-IT" sz="1600" dirty="0"/>
              <a:t>La rotazione è un’</a:t>
            </a:r>
            <a:r>
              <a:rPr lang="it-IT" sz="1600" b="1" dirty="0"/>
              <a:t>isometria diretta </a:t>
            </a:r>
            <a:r>
              <a:rPr lang="it-IT" sz="1600" dirty="0"/>
              <a:t>e le due figure </a:t>
            </a:r>
            <a:r>
              <a:rPr lang="it-IT" sz="1600" b="1" dirty="0" err="1"/>
              <a:t>F</a:t>
            </a:r>
            <a:r>
              <a:rPr lang="it-IT" sz="1600" dirty="0"/>
              <a:t> e </a:t>
            </a:r>
            <a:r>
              <a:rPr lang="it-IT" sz="1600" b="1" dirty="0" err="1"/>
              <a:t>F</a:t>
            </a:r>
            <a:r>
              <a:rPr lang="it-IT" sz="1600" b="1" dirty="0"/>
              <a:t>’</a:t>
            </a:r>
            <a:r>
              <a:rPr lang="it-IT" sz="1600" dirty="0"/>
              <a:t> sono dette </a:t>
            </a:r>
            <a:r>
              <a:rPr lang="it-IT" sz="1600" b="1" dirty="0"/>
              <a:t>direttamente congruenti</a:t>
            </a:r>
            <a:r>
              <a:rPr lang="it-I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15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Simmetria assiale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simmetria assiale </a:t>
            </a:r>
            <a:r>
              <a:rPr lang="it-IT" dirty="0"/>
              <a:t>è un </a:t>
            </a:r>
            <a:r>
              <a:rPr lang="it-IT" b="1" dirty="0"/>
              <a:t>ribaltamento</a:t>
            </a:r>
            <a:r>
              <a:rPr lang="it-IT" dirty="0"/>
              <a:t>, infatti per ottenere </a:t>
            </a:r>
            <a:r>
              <a:rPr lang="it-IT" b="1" dirty="0"/>
              <a:t>F′</a:t>
            </a:r>
            <a:r>
              <a:rPr lang="it-IT" dirty="0"/>
              <a:t> abbiamo </a:t>
            </a:r>
            <a:br>
              <a:rPr lang="it-IT" dirty="0"/>
            </a:br>
            <a:r>
              <a:rPr lang="it-IT" dirty="0"/>
              <a:t>effettuato un movimento che ha fatto uscire </a:t>
            </a:r>
            <a:r>
              <a:rPr lang="it-IT" b="1" dirty="0"/>
              <a:t>F</a:t>
            </a:r>
            <a:r>
              <a:rPr lang="it-IT" dirty="0"/>
              <a:t> dal piano su cui giace: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figure </a:t>
            </a:r>
            <a:r>
              <a:rPr lang="it-IT" b="1" dirty="0"/>
              <a:t>F </a:t>
            </a:r>
            <a:r>
              <a:rPr lang="it-IT" dirty="0"/>
              <a:t>e </a:t>
            </a:r>
            <a:r>
              <a:rPr lang="it-IT" b="1" dirty="0"/>
              <a:t>F′</a:t>
            </a:r>
            <a:r>
              <a:rPr lang="it-IT" dirty="0"/>
              <a:t> sono congruenti;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angoli corrispondenti sono congruenti (</a:t>
            </a:r>
            <a:r>
              <a:rPr lang="it-IT" i="1" dirty="0"/>
              <a:t>A</a:t>
            </a:r>
            <a:r>
              <a:rPr lang="it-IT" dirty="0"/>
              <a:t> = </a:t>
            </a:r>
            <a:r>
              <a:rPr lang="it-IT" i="1" dirty="0"/>
              <a:t>A</a:t>
            </a:r>
            <a:r>
              <a:rPr lang="it-IT" dirty="0"/>
              <a:t>’, </a:t>
            </a:r>
            <a:r>
              <a:rPr lang="it-IT" i="1" dirty="0"/>
              <a:t>B</a:t>
            </a:r>
            <a:r>
              <a:rPr lang="it-IT" dirty="0"/>
              <a:t> = </a:t>
            </a:r>
            <a:r>
              <a:rPr lang="it-IT" i="1" dirty="0"/>
              <a:t>B</a:t>
            </a:r>
            <a:r>
              <a:rPr lang="it-IT" dirty="0"/>
              <a:t>’, </a:t>
            </a:r>
            <a:r>
              <a:rPr lang="it-IT" i="1" dirty="0"/>
              <a:t>C</a:t>
            </a:r>
            <a:r>
              <a:rPr lang="it-IT" dirty="0"/>
              <a:t> = </a:t>
            </a:r>
            <a:r>
              <a:rPr lang="it-IT" i="1" dirty="0"/>
              <a:t>C</a:t>
            </a:r>
            <a:r>
              <a:rPr lang="it-IT" dirty="0"/>
              <a:t>’);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lati corrispondenti sono congruenti (</a:t>
            </a:r>
            <a:r>
              <a:rPr lang="it-IT" i="1" dirty="0"/>
              <a:t>AB </a:t>
            </a:r>
            <a:r>
              <a:rPr lang="it-IT" dirty="0"/>
              <a:t>=</a:t>
            </a:r>
            <a:r>
              <a:rPr lang="it-IT" i="1" dirty="0"/>
              <a:t> A’B′,  BC </a:t>
            </a:r>
            <a:r>
              <a:rPr lang="it-IT" dirty="0"/>
              <a:t>=</a:t>
            </a:r>
            <a:r>
              <a:rPr lang="it-IT" i="1" dirty="0"/>
              <a:t> B′C′, CA </a:t>
            </a:r>
            <a:r>
              <a:rPr lang="it-IT" dirty="0"/>
              <a:t>=</a:t>
            </a:r>
            <a:r>
              <a:rPr lang="it-IT" i="1" dirty="0"/>
              <a:t> C′A′) </a:t>
            </a:r>
          </a:p>
          <a:p>
            <a:pPr marL="0" indent="0">
              <a:buNone/>
            </a:pPr>
            <a:r>
              <a:rPr lang="it-IT" dirty="0"/>
              <a:t>La simmetria assiale è un’</a:t>
            </a:r>
            <a:r>
              <a:rPr lang="it-IT" b="1" dirty="0"/>
              <a:t>isometria inversa </a:t>
            </a:r>
            <a:r>
              <a:rPr lang="it-IT" dirty="0"/>
              <a:t>e le due figure </a:t>
            </a:r>
            <a:r>
              <a:rPr lang="it-IT" b="1" dirty="0"/>
              <a:t>F</a:t>
            </a:r>
            <a:r>
              <a:rPr lang="it-IT" dirty="0"/>
              <a:t> e </a:t>
            </a:r>
            <a:r>
              <a:rPr lang="it-IT" b="1" dirty="0"/>
              <a:t>F’</a:t>
            </a:r>
            <a:r>
              <a:rPr lang="it-IT" dirty="0"/>
              <a:t> sono </a:t>
            </a:r>
            <a:br>
              <a:rPr lang="it-IT" dirty="0"/>
            </a:br>
            <a:r>
              <a:rPr lang="it-IT" dirty="0"/>
              <a:t>dette </a:t>
            </a:r>
            <a:r>
              <a:rPr lang="it-IT" b="1" dirty="0"/>
              <a:t>inversamente congruenti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dirty="0"/>
              <a:t>I vertici </a:t>
            </a:r>
            <a:r>
              <a:rPr lang="it-IT" i="1" dirty="0"/>
              <a:t>A</a:t>
            </a:r>
            <a:r>
              <a:rPr lang="it-IT" dirty="0"/>
              <a:t>, </a:t>
            </a:r>
            <a:r>
              <a:rPr lang="it-IT" i="1" dirty="0"/>
              <a:t>B</a:t>
            </a:r>
            <a:r>
              <a:rPr lang="it-IT" dirty="0"/>
              <a:t>, </a:t>
            </a:r>
            <a:r>
              <a:rPr lang="it-IT" i="1" dirty="0"/>
              <a:t>C</a:t>
            </a:r>
            <a:r>
              <a:rPr lang="it-IT" dirty="0"/>
              <a:t> di </a:t>
            </a:r>
            <a:r>
              <a:rPr lang="it-IT" b="1" dirty="0"/>
              <a:t>F</a:t>
            </a:r>
            <a:r>
              <a:rPr lang="it-IT" dirty="0"/>
              <a:t> si susseguono in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verso antiorario </a:t>
            </a:r>
            <a:r>
              <a:rPr lang="it-IT" dirty="0"/>
              <a:t>mentre </a:t>
            </a:r>
            <a:br>
              <a:rPr lang="it-IT" dirty="0"/>
            </a:br>
            <a:r>
              <a:rPr lang="it-IT" dirty="0"/>
              <a:t>i vertici </a:t>
            </a:r>
            <a:r>
              <a:rPr lang="it-IT" i="1" dirty="0"/>
              <a:t>A</a:t>
            </a:r>
            <a:r>
              <a:rPr lang="it-IT" dirty="0"/>
              <a:t>′, </a:t>
            </a:r>
            <a:r>
              <a:rPr lang="it-IT" i="1" dirty="0"/>
              <a:t>B′</a:t>
            </a:r>
            <a:r>
              <a:rPr lang="it-IT" dirty="0"/>
              <a:t>, </a:t>
            </a:r>
            <a:r>
              <a:rPr lang="it-IT" i="1" dirty="0"/>
              <a:t>C′</a:t>
            </a:r>
            <a:r>
              <a:rPr lang="it-IT" dirty="0"/>
              <a:t>  di </a:t>
            </a:r>
            <a:r>
              <a:rPr lang="it-IT" b="1" dirty="0"/>
              <a:t>F′</a:t>
            </a:r>
            <a:r>
              <a:rPr lang="it-IT" dirty="0"/>
              <a:t> si susseguono in </a:t>
            </a:r>
            <a:r>
              <a:rPr lang="it-IT" dirty="0">
                <a:solidFill>
                  <a:srgbClr val="00B050"/>
                </a:solidFill>
              </a:rPr>
              <a:t>verso orario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 punti </a:t>
            </a:r>
            <a:r>
              <a:rPr lang="it-IT" i="1" dirty="0"/>
              <a:t>A′</a:t>
            </a:r>
            <a:r>
              <a:rPr lang="it-IT" dirty="0"/>
              <a:t>, </a:t>
            </a:r>
            <a:r>
              <a:rPr lang="it-IT" i="1" dirty="0"/>
              <a:t>B′</a:t>
            </a:r>
            <a:r>
              <a:rPr lang="it-IT" dirty="0"/>
              <a:t>, </a:t>
            </a:r>
            <a:r>
              <a:rPr lang="it-IT" i="1" dirty="0"/>
              <a:t>C′</a:t>
            </a:r>
            <a:r>
              <a:rPr lang="it-IT" dirty="0"/>
              <a:t> sono </a:t>
            </a:r>
            <a:r>
              <a:rPr lang="it-IT" b="1" dirty="0"/>
              <a:t>simmetrici rispetto alla retta </a:t>
            </a:r>
            <a:r>
              <a:rPr lang="it-IT" b="1" i="1" dirty="0"/>
              <a:t>r</a:t>
            </a:r>
            <a:r>
              <a:rPr lang="it-IT" b="1" dirty="0"/>
              <a:t> </a:t>
            </a:r>
            <a:r>
              <a:rPr lang="it-IT" dirty="0"/>
              <a:t>dei </a:t>
            </a:r>
            <a:br>
              <a:rPr lang="it-IT" dirty="0"/>
            </a:br>
            <a:r>
              <a:rPr lang="it-IT" dirty="0"/>
              <a:t>punti </a:t>
            </a:r>
            <a:r>
              <a:rPr lang="it-IT" i="1" dirty="0"/>
              <a:t>A</a:t>
            </a:r>
            <a:r>
              <a:rPr lang="it-IT" dirty="0"/>
              <a:t>, </a:t>
            </a:r>
            <a:r>
              <a:rPr lang="it-IT" i="1" dirty="0"/>
              <a:t>B</a:t>
            </a:r>
            <a:r>
              <a:rPr lang="it-IT" dirty="0"/>
              <a:t>, </a:t>
            </a:r>
            <a:r>
              <a:rPr lang="it-IT" i="1" dirty="0"/>
              <a:t>C</a:t>
            </a:r>
            <a:r>
              <a:rPr lang="it-IT" dirty="0"/>
              <a:t>: </a:t>
            </a:r>
            <a:r>
              <a:rPr lang="it-IT" b="1" i="1" dirty="0"/>
              <a:t>r</a:t>
            </a:r>
            <a:r>
              <a:rPr lang="it-IT" b="1" dirty="0"/>
              <a:t> </a:t>
            </a:r>
            <a:r>
              <a:rPr lang="it-IT" dirty="0"/>
              <a:t>è detto </a:t>
            </a:r>
            <a:r>
              <a:rPr lang="it-IT" b="1" dirty="0"/>
              <a:t>asse di simmetria.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r>
              <a:rPr lang="it-IT" dirty="0"/>
              <a:t>Ogni simmetria assiale è individuata da una </a:t>
            </a:r>
            <a:r>
              <a:rPr lang="it-IT" b="1" dirty="0"/>
              <a:t>retta </a:t>
            </a:r>
            <a:r>
              <a:rPr lang="it-IT" b="1" i="1" dirty="0"/>
              <a:t>r</a:t>
            </a:r>
            <a:r>
              <a:rPr lang="it-IT" b="1" dirty="0"/>
              <a:t> </a:t>
            </a:r>
            <a:r>
              <a:rPr lang="it-IT" dirty="0"/>
              <a:t>detta </a:t>
            </a:r>
            <a:br>
              <a:rPr lang="it-IT" dirty="0"/>
            </a:br>
            <a:r>
              <a:rPr lang="it-IT" b="1" dirty="0"/>
              <a:t>asse di simmetria</a:t>
            </a:r>
            <a:r>
              <a:rPr lang="it-IT" dirty="0"/>
              <a:t>.</a:t>
            </a:r>
          </a:p>
          <a:p>
            <a:pPr>
              <a:buNone/>
            </a:pP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61C177-1341-DA44-ACED-00393ADD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078" y="1342789"/>
            <a:ext cx="2262526" cy="21812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92E20F7-DAFF-3142-ABB3-1623C72EA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616037"/>
            <a:ext cx="3151899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2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Simmetria centrale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906888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Facendo compiere al triangolo </a:t>
            </a:r>
            <a:r>
              <a:rPr lang="it-IT" i="1" dirty="0"/>
              <a:t>ABC </a:t>
            </a:r>
            <a:r>
              <a:rPr lang="it-IT" dirty="0"/>
              <a:t>una rotazione di centro </a:t>
            </a:r>
            <a:r>
              <a:rPr lang="it-IT" i="1" dirty="0"/>
              <a:t>O </a:t>
            </a:r>
            <a:r>
              <a:rPr lang="it-IT" dirty="0"/>
              <a:t>e ampiezza 180°, sia in verso orario che antiorario, si ottiene sempre il triangolo </a:t>
            </a:r>
            <a:r>
              <a:rPr lang="it-IT" i="1" dirty="0"/>
              <a:t>A’B’C’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Unendo i punti </a:t>
            </a:r>
            <a:r>
              <a:rPr lang="it-IT" i="1" dirty="0"/>
              <a:t>A</a:t>
            </a:r>
            <a:r>
              <a:rPr lang="it-IT" dirty="0"/>
              <a:t> e </a:t>
            </a:r>
            <a:r>
              <a:rPr lang="it-IT" i="1" dirty="0"/>
              <a:t>A</a:t>
            </a:r>
            <a:r>
              <a:rPr lang="it-IT" dirty="0"/>
              <a:t>’, </a:t>
            </a:r>
            <a:r>
              <a:rPr lang="it-IT" i="1" dirty="0"/>
              <a:t>B</a:t>
            </a:r>
            <a:r>
              <a:rPr lang="it-IT" dirty="0"/>
              <a:t> e </a:t>
            </a:r>
            <a:r>
              <a:rPr lang="it-IT" i="1" dirty="0"/>
              <a:t>B</a:t>
            </a:r>
            <a:r>
              <a:rPr lang="it-IT" dirty="0"/>
              <a:t>’, </a:t>
            </a:r>
            <a:r>
              <a:rPr lang="it-IT" i="1" dirty="0"/>
              <a:t>C</a:t>
            </a:r>
            <a:r>
              <a:rPr lang="it-IT" dirty="0"/>
              <a:t> e </a:t>
            </a:r>
            <a:r>
              <a:rPr lang="it-IT" i="1" dirty="0"/>
              <a:t>C</a:t>
            </a:r>
            <a:r>
              <a:rPr lang="it-IT" dirty="0"/>
              <a:t>’ possiamo notare che </a:t>
            </a:r>
            <a:r>
              <a:rPr lang="it-IT" i="1" dirty="0"/>
              <a:t>O</a:t>
            </a:r>
            <a:r>
              <a:rPr lang="it-IT" dirty="0"/>
              <a:t> è il punto medio dei segmenti </a:t>
            </a:r>
            <a:r>
              <a:rPr lang="it-IT" i="1" dirty="0"/>
              <a:t>AA</a:t>
            </a:r>
            <a:r>
              <a:rPr lang="it-IT" dirty="0"/>
              <a:t>’, </a:t>
            </a:r>
            <a:r>
              <a:rPr lang="it-IT" i="1" dirty="0" err="1"/>
              <a:t>BB</a:t>
            </a:r>
            <a:r>
              <a:rPr lang="it-IT" dirty="0"/>
              <a:t>’, </a:t>
            </a:r>
            <a:r>
              <a:rPr lang="it-IT" i="1" dirty="0"/>
              <a:t>CC</a:t>
            </a:r>
            <a:r>
              <a:rPr lang="it-IT" dirty="0"/>
              <a:t>’.</a:t>
            </a:r>
          </a:p>
          <a:p>
            <a:pPr marL="0" indent="0">
              <a:buNone/>
            </a:pPr>
            <a:r>
              <a:rPr lang="it-IT" dirty="0"/>
              <a:t>Per questa caratteristica i punti si dicono simmetrici rispetto al punto </a:t>
            </a:r>
            <a:r>
              <a:rPr lang="it-IT" i="1" dirty="0"/>
              <a:t>O</a:t>
            </a:r>
            <a:r>
              <a:rPr lang="it-IT" dirty="0"/>
              <a:t> e lo spostamento che porta </a:t>
            </a:r>
            <a:r>
              <a:rPr lang="it-IT" b="1" dirty="0"/>
              <a:t>F</a:t>
            </a:r>
            <a:r>
              <a:rPr lang="it-IT" dirty="0"/>
              <a:t> in </a:t>
            </a:r>
            <a:r>
              <a:rPr lang="it-IT" b="1" dirty="0"/>
              <a:t>F′ </a:t>
            </a:r>
            <a:r>
              <a:rPr lang="it-IT" dirty="0"/>
              <a:t>è detto </a:t>
            </a:r>
            <a:r>
              <a:rPr lang="it-IT" b="1" dirty="0"/>
              <a:t>simmetria centrale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simmetria centrale è un’</a:t>
            </a:r>
            <a:r>
              <a:rPr lang="it-IT" b="1" dirty="0"/>
              <a:t>isometria diretta </a:t>
            </a:r>
            <a:r>
              <a:rPr lang="it-IT" dirty="0"/>
              <a:t>e le due figure </a:t>
            </a:r>
            <a:r>
              <a:rPr lang="it-IT" b="1" dirty="0"/>
              <a:t>F</a:t>
            </a:r>
            <a:r>
              <a:rPr lang="it-IT" dirty="0"/>
              <a:t> e </a:t>
            </a:r>
            <a:r>
              <a:rPr lang="it-IT" b="1" dirty="0"/>
              <a:t>F’</a:t>
            </a:r>
            <a:r>
              <a:rPr lang="it-IT" dirty="0"/>
              <a:t> sono dette </a:t>
            </a:r>
            <a:r>
              <a:rPr lang="it-IT" b="1" dirty="0"/>
              <a:t>direttamente congruenti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Una rotazione di 180° in verso orario o antiorario di centro </a:t>
            </a:r>
            <a:r>
              <a:rPr lang="it-IT" i="1" dirty="0"/>
              <a:t>O</a:t>
            </a:r>
            <a:r>
              <a:rPr lang="it-IT" dirty="0"/>
              <a:t> individua una </a:t>
            </a:r>
            <a:r>
              <a:rPr lang="it-IT" b="1" dirty="0"/>
              <a:t>simmetria centrale </a:t>
            </a:r>
            <a:r>
              <a:rPr lang="it-IT" dirty="0"/>
              <a:t>di cui </a:t>
            </a:r>
            <a:r>
              <a:rPr lang="it-IT" i="1" dirty="0"/>
              <a:t>O</a:t>
            </a:r>
            <a:r>
              <a:rPr lang="it-IT" dirty="0"/>
              <a:t> è il </a:t>
            </a:r>
            <a:r>
              <a:rPr lang="it-IT" b="1" dirty="0"/>
              <a:t>centro di simmetria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3F5025-BB7A-B245-876A-6ED0E3A3E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887674"/>
            <a:ext cx="3174398" cy="30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9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Simmetria nelle figure geometriche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79270"/>
            <a:ext cx="8229600" cy="453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dirty="0"/>
              <a:t>Molti poligoni contengono uno o più </a:t>
            </a:r>
            <a:r>
              <a:rPr lang="it-IT" b="1" dirty="0"/>
              <a:t>assi di simmetria </a:t>
            </a:r>
            <a:r>
              <a:rPr lang="it-IT" dirty="0"/>
              <a:t>o un </a:t>
            </a:r>
            <a:r>
              <a:rPr lang="it-IT" b="1" dirty="0"/>
              <a:t>centro di simmetria</a:t>
            </a:r>
            <a:r>
              <a:rPr lang="it-IT" dirty="0"/>
              <a:t>.</a:t>
            </a:r>
          </a:p>
          <a:p>
            <a:pPr>
              <a:buNone/>
            </a:pPr>
            <a:endParaRPr lang="it-IT" sz="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ASSI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SIMMETRIA </a:t>
            </a:r>
          </a:p>
          <a:p>
            <a:pPr>
              <a:buNone/>
            </a:pPr>
            <a:r>
              <a:rPr lang="it-IT" dirty="0"/>
              <a:t>Una figura geometrica ha un asse di simmetria se contiene una retta </a:t>
            </a:r>
            <a:br>
              <a:rPr lang="it-IT" dirty="0"/>
            </a:br>
            <a:r>
              <a:rPr lang="it-IT" dirty="0"/>
              <a:t>che la divide in due parti congruenti simmetriche l’una rispetto all’altra. </a:t>
            </a:r>
          </a:p>
          <a:p>
            <a:pPr>
              <a:buNone/>
            </a:pPr>
            <a:r>
              <a:rPr lang="it-IT" dirty="0"/>
              <a:t>Gli assi di simmetria in una figura possono essere uno, più di uno </a:t>
            </a:r>
            <a:br>
              <a:rPr lang="it-IT" dirty="0"/>
            </a:br>
            <a:r>
              <a:rPr lang="it-IT" dirty="0"/>
              <a:t>oppure nessuno. 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CENTRO DI SIMMETRIA </a:t>
            </a:r>
          </a:p>
          <a:p>
            <a:pPr>
              <a:buNone/>
            </a:pPr>
            <a:r>
              <a:rPr lang="it-IT" dirty="0"/>
              <a:t>Una figura geometrica ha un centro di simmetria </a:t>
            </a:r>
            <a:r>
              <a:rPr lang="it-IT" i="1" dirty="0"/>
              <a:t>O</a:t>
            </a:r>
            <a:r>
              <a:rPr lang="it-IT" dirty="0"/>
              <a:t> se ciascun punto della figura ha un suo simmetrico rispetto a </a:t>
            </a:r>
            <a:r>
              <a:rPr lang="it-IT" i="1" dirty="0"/>
              <a:t>O</a:t>
            </a:r>
            <a:r>
              <a:rPr lang="it-IT" dirty="0"/>
              <a:t>.  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dirty="0"/>
              <a:t>Nella figura il punto </a:t>
            </a:r>
            <a:r>
              <a:rPr lang="it-IT" i="1" dirty="0"/>
              <a:t>O</a:t>
            </a:r>
            <a:r>
              <a:rPr lang="it-IT" dirty="0"/>
              <a:t> è il centro di simmetria; infatti a ogni punto </a:t>
            </a:r>
            <a:r>
              <a:rPr lang="it-IT" i="1" dirty="0"/>
              <a:t>A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del rettangolo corrisponde un punto </a:t>
            </a:r>
            <a:r>
              <a:rPr lang="it-IT" i="1" dirty="0"/>
              <a:t>A’ </a:t>
            </a:r>
            <a:r>
              <a:rPr lang="it-IT" dirty="0"/>
              <a:t>in modo che </a:t>
            </a:r>
            <a:r>
              <a:rPr lang="it-IT" i="1" dirty="0"/>
              <a:t>AA′</a:t>
            </a:r>
            <a:r>
              <a:rPr lang="it-IT" dirty="0"/>
              <a:t> passi per </a:t>
            </a:r>
            <a:r>
              <a:rPr lang="it-IT" i="1" dirty="0"/>
              <a:t>O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e </a:t>
            </a:r>
            <a:r>
              <a:rPr lang="it-IT" b="1" i="1" dirty="0"/>
              <a:t>O</a:t>
            </a:r>
            <a:r>
              <a:rPr lang="it-IT" b="1" dirty="0"/>
              <a:t> è il punto medio di </a:t>
            </a:r>
            <a:r>
              <a:rPr lang="it-IT" b="1" i="1" dirty="0"/>
              <a:t>AA′</a:t>
            </a:r>
            <a:r>
              <a:rPr lang="it-IT" b="1" dirty="0"/>
              <a:t>. 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Non sempre il centro di simmetria è il punto di incontro degli assi. </a:t>
            </a:r>
          </a:p>
          <a:p>
            <a:pPr marL="0" indent="0">
              <a:buNone/>
            </a:pPr>
            <a:r>
              <a:rPr lang="it-IT" dirty="0"/>
              <a:t>Il triangolo equilatero, ad esempio, ha tre assi di simmetria, ma nessun </a:t>
            </a:r>
            <a:br>
              <a:rPr lang="it-IT" dirty="0"/>
            </a:br>
            <a:r>
              <a:rPr lang="it-IT" dirty="0"/>
              <a:t>centro di simmetria.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2CD3F4-E99D-D045-A22B-47867EEB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108150"/>
            <a:ext cx="2555776" cy="10088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F067321-9ADA-9642-9477-E5586345D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864" y="4048572"/>
            <a:ext cx="1823120" cy="9351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8A2D172-E540-9E49-83B9-072BBE18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365" y="5156285"/>
            <a:ext cx="949243" cy="7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Simmetria nelle figure geometriche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ASSI E CENTRI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SIMMETRIA NEI POLIGONI REGOLARI </a:t>
            </a:r>
          </a:p>
          <a:p>
            <a:pPr>
              <a:spcBef>
                <a:spcPts val="0"/>
              </a:spcBef>
            </a:pPr>
            <a:endParaRPr lang="it-IT" sz="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Triangolo equilatero</a:t>
            </a:r>
            <a:endParaRPr lang="it-IT" sz="14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ha 3 assi di simmetria (sono le rette cui appartengono mediane, </a:t>
            </a:r>
            <a:br>
              <a:rPr lang="it-IT" sz="1400" dirty="0"/>
            </a:br>
            <a:r>
              <a:rPr lang="it-IT" sz="1400" dirty="0"/>
              <a:t>bisettrici, assi e altezze relative ai lati);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non ha centro di simmetria.</a:t>
            </a:r>
          </a:p>
          <a:p>
            <a:pPr>
              <a:spcBef>
                <a:spcPts val="0"/>
              </a:spcBef>
              <a:buNone/>
            </a:pPr>
            <a:endParaRPr lang="it-IT" sz="3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Quadrato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ha 4 assi di simmetria (le rette cui appartengono le diagonali e gli assi dei lati);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il centro di simmetria è il punto </a:t>
            </a:r>
            <a:r>
              <a:rPr lang="it-IT" sz="1400" i="1" dirty="0"/>
              <a:t>O</a:t>
            </a:r>
            <a:r>
              <a:rPr lang="it-IT" sz="1400" dirty="0"/>
              <a:t> incontro degli assi di simmetria.</a:t>
            </a:r>
          </a:p>
          <a:p>
            <a:pPr>
              <a:spcBef>
                <a:spcPts val="0"/>
              </a:spcBef>
            </a:pPr>
            <a:endParaRPr lang="it-IT" sz="3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Pentagono regolare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endParaRPr lang="it-IT" sz="1400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ha 5 assi di simmetria;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non ha centro di simmetria.</a:t>
            </a:r>
          </a:p>
          <a:p>
            <a:pPr>
              <a:spcBef>
                <a:spcPts val="0"/>
              </a:spcBef>
            </a:pPr>
            <a:endParaRPr lang="it-IT" sz="3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Esagono regolare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ha 6 assi di simmetria;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dirty="0"/>
              <a:t>il centro di simmetria è il punto</a:t>
            </a:r>
            <a:r>
              <a:rPr lang="it-IT" sz="1400" i="1" dirty="0"/>
              <a:t> O </a:t>
            </a:r>
            <a:r>
              <a:rPr lang="it-IT" sz="1400" dirty="0"/>
              <a:t>incontro degli assi di simmetria.</a:t>
            </a:r>
          </a:p>
          <a:p>
            <a:pPr>
              <a:spcBef>
                <a:spcPts val="0"/>
              </a:spcBef>
            </a:pPr>
            <a:endParaRPr lang="it-IT" sz="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it-IT" sz="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it-IT" sz="1400" b="1" dirty="0"/>
              <a:t>Un poligono regolare ha: </a:t>
            </a:r>
          </a:p>
          <a:p>
            <a:pPr>
              <a:spcBef>
                <a:spcPts val="0"/>
              </a:spcBef>
              <a:buNone/>
            </a:pPr>
            <a:r>
              <a:rPr lang="it-IT" sz="1400" b="1" dirty="0"/>
              <a:t>– tanti assi di simmetria quanti sono i lati; </a:t>
            </a:r>
          </a:p>
          <a:p>
            <a:pPr>
              <a:spcBef>
                <a:spcPts val="0"/>
              </a:spcBef>
              <a:buNone/>
            </a:pPr>
            <a:r>
              <a:rPr lang="it-IT" sz="1400" b="1" dirty="0"/>
              <a:t>– un centro di simmetria se il numero dei suoi lati è pari; </a:t>
            </a:r>
          </a:p>
          <a:p>
            <a:pPr>
              <a:spcBef>
                <a:spcPts val="0"/>
              </a:spcBef>
              <a:buNone/>
            </a:pPr>
            <a:r>
              <a:rPr lang="it-IT" sz="1400" b="1" dirty="0"/>
              <a:t>– nessun centro di simmetria se il numero dei suoi lati è dispari.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56227D-1B4B-E342-85CE-A31C7957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658" y="1844824"/>
            <a:ext cx="937440" cy="100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7FBF156-4169-AE41-9C29-249C463E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82" y="2825440"/>
            <a:ext cx="1008000" cy="10445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B6E257-DD39-014C-B81F-860A08673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616123"/>
            <a:ext cx="1008000" cy="9952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79E326-0EEB-EC4D-B2A5-6475351D5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743" y="4369856"/>
            <a:ext cx="1008000" cy="10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5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1086</Words>
  <Application>Microsoft Macintosh PowerPoint</Application>
  <PresentationFormat>Presentazione su schermo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Tema di Office</vt:lpstr>
      <vt:lpstr>Presentazione standard di PowerPoint</vt:lpstr>
      <vt:lpstr>Isometrie: caratteristiche generali</vt:lpstr>
      <vt:lpstr>Isometrie: caratteristiche generali</vt:lpstr>
      <vt:lpstr>Traslazione</vt:lpstr>
      <vt:lpstr>Rotazione</vt:lpstr>
      <vt:lpstr>Simmetria assiale</vt:lpstr>
      <vt:lpstr>Simmetria centrale</vt:lpstr>
      <vt:lpstr>Simmetria nelle figure geometriche</vt:lpstr>
      <vt:lpstr>Simmetria nelle figure geometriche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58</cp:revision>
  <dcterms:created xsi:type="dcterms:W3CDTF">2020-05-11T09:05:56Z</dcterms:created>
  <dcterms:modified xsi:type="dcterms:W3CDTF">2021-03-29T10:25:52Z</dcterms:modified>
</cp:coreProperties>
</file>